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xls" ContentType="application/vnd.ms-exce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10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27" r:id="rId1"/>
  </p:sldMasterIdLst>
  <p:notesMasterIdLst>
    <p:notesMasterId r:id="rId16"/>
  </p:notesMasterIdLst>
  <p:sldIdLst>
    <p:sldId id="257" r:id="rId2"/>
    <p:sldId id="258" r:id="rId3"/>
    <p:sldId id="259" r:id="rId4"/>
    <p:sldId id="261" r:id="rId5"/>
    <p:sldId id="260" r:id="rId6"/>
    <p:sldId id="272" r:id="rId7"/>
    <p:sldId id="273" r:id="rId8"/>
    <p:sldId id="268" r:id="rId9"/>
    <p:sldId id="262" r:id="rId10"/>
    <p:sldId id="274" r:id="rId11"/>
    <p:sldId id="275" r:id="rId12"/>
    <p:sldId id="263" r:id="rId13"/>
    <p:sldId id="269" r:id="rId14"/>
    <p:sldId id="271" r:id="rId1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2539" autoAdjust="0"/>
    <p:restoredTop sz="94241" autoAdjust="0"/>
  </p:normalViewPr>
  <p:slideViewPr>
    <p:cSldViewPr>
      <p:cViewPr varScale="1">
        <p:scale>
          <a:sx n="69" d="100"/>
          <a:sy n="69" d="100"/>
        </p:scale>
        <p:origin x="-118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4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tx>
        <c:rich>
          <a:bodyPr/>
          <a:lstStyle/>
          <a:p>
            <a:pPr>
              <a:defRPr/>
            </a:pPr>
            <a:r>
              <a:rPr lang="ru-RU" sz="2400" i="1" dirty="0"/>
              <a:t>2017 год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4685148500656277E-2"/>
          <c:y val="0.23860675430022571"/>
          <c:w val="0.66932318636599364"/>
          <c:h val="0.64343188594660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Lbls>
            <c:dLbl>
              <c:idx val="1"/>
              <c:layout>
                <c:manualLayout>
                  <c:x val="-6.2626349218486782E-2"/>
                  <c:y val="4.8789542435896303E-2"/>
                </c:manualLayout>
              </c:layout>
              <c:showVal val="1"/>
            </c:dLbl>
            <c:dLbl>
              <c:idx val="2"/>
              <c:layout>
                <c:manualLayout>
                  <c:x val="0.11777061433797802"/>
                  <c:y val="-1.7830475651085715E-2"/>
                </c:manualLayout>
              </c:layout>
              <c:showVal val="1"/>
            </c:dLbl>
            <c:dLbl>
              <c:idx val="3"/>
              <c:layout>
                <c:manualLayout>
                  <c:x val="0.24934256588678641"/>
                  <c:y val="3.6154598021393806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0.93200000000000005</c:v>
                </c:pt>
                <c:pt idx="1">
                  <c:v>4.0000000000000053E-3</c:v>
                </c:pt>
                <c:pt idx="2">
                  <c:v>5.8000000000000045E-2</c:v>
                </c:pt>
                <c:pt idx="3">
                  <c:v>6.0000000000000105E-3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0"/>
  <c:chart>
    <c:autoTitleDeleted val="1"/>
    <c:view3D>
      <c:rAngAx val="1"/>
    </c:view3D>
    <c:sideWall>
      <c:spPr>
        <a:noFill/>
        <a:ln w="25402">
          <a:noFill/>
        </a:ln>
      </c:spPr>
    </c:sideWall>
    <c:backWall>
      <c:spPr>
        <a:noFill/>
        <a:ln w="25402">
          <a:noFill/>
        </a:ln>
      </c:spPr>
    </c:backWall>
    <c:plotArea>
      <c:layout>
        <c:manualLayout>
          <c:layoutTarget val="inner"/>
          <c:xMode val="edge"/>
          <c:yMode val="edge"/>
          <c:x val="0.12559808612440276"/>
          <c:y val="5.0420168067226885E-2"/>
          <c:w val="0.4978231628659906"/>
          <c:h val="0.71369564546838793"/>
        </c:manualLayout>
      </c:layout>
      <c:bar3DChart>
        <c:barDir val="col"/>
        <c:grouping val="stacked"/>
        <c:gapWidth val="100"/>
        <c:shape val="cylinder"/>
        <c:axId val="130256256"/>
        <c:axId val="132605056"/>
        <c:axId val="0"/>
      </c:bar3DChart>
      <c:catAx>
        <c:axId val="130256256"/>
        <c:scaling>
          <c:orientation val="minMax"/>
        </c:scaling>
        <c:axPos val="b"/>
        <c:numFmt formatCode="General" sourceLinked="1"/>
        <c:tickLblPos val="nextTo"/>
        <c:txPr>
          <a:bodyPr rot="0" vert="horz"/>
          <a:lstStyle/>
          <a:p>
            <a:pPr>
              <a:defRPr sz="1395" b="1" i="1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32605056"/>
        <c:crosses val="autoZero"/>
        <c:auto val="1"/>
        <c:lblAlgn val="ctr"/>
        <c:lblOffset val="100"/>
      </c:catAx>
      <c:valAx>
        <c:axId val="132605056"/>
        <c:scaling>
          <c:orientation val="minMax"/>
        </c:scaling>
        <c:delete val="1"/>
        <c:axPos val="l"/>
        <c:majorGridlines/>
        <c:numFmt formatCode="0.0" sourceLinked="1"/>
        <c:tickLblPos val="none"/>
        <c:crossAx val="130256256"/>
        <c:crosses val="autoZero"/>
        <c:crossBetween val="between"/>
      </c:valAx>
    </c:plotArea>
    <c:plotVisOnly val="1"/>
    <c:dispBlanksAs val="zero"/>
  </c:chart>
  <c:spPr>
    <a:noFill/>
    <a:ln>
      <a:noFill/>
    </a:ln>
    <a:scene3d>
      <a:camera prst="orthographicFront"/>
      <a:lightRig rig="threePt" dir="t"/>
    </a:scene3d>
    <a:sp3d>
      <a:bevelB/>
    </a:sp3d>
  </c:spPr>
  <c:txPr>
    <a:bodyPr/>
    <a:lstStyle/>
    <a:p>
      <a:pPr>
        <a:defRPr sz="1795"/>
      </a:pPr>
      <a:endParaRPr lang="ru-RU"/>
    </a:p>
  </c:txPr>
  <c:externalData r:id="rId1"/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1"/>
  <c:chart>
    <c:view3D>
      <c:rAngAx val="1"/>
    </c:view3D>
    <c:plotArea>
      <c:layout/>
      <c:bar3DChart>
        <c:barDir val="col"/>
        <c:grouping val="percentStacked"/>
        <c:ser>
          <c:idx val="0"/>
          <c:order val="0"/>
          <c:tx>
            <c:strRef>
              <c:f>Лист1!$B$1</c:f>
              <c:strCache>
                <c:ptCount val="1"/>
                <c:pt idx="0">
                  <c:v>Культура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2879.4</c:v>
                </c:pt>
                <c:pt idx="1">
                  <c:v>2745.8</c:v>
                </c:pt>
                <c:pt idx="2">
                  <c:v>2745.8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Соц.политика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68.3</c:v>
                </c:pt>
                <c:pt idx="1">
                  <c:v>68.3</c:v>
                </c:pt>
                <c:pt idx="2">
                  <c:v>68.3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Физкультура</c:v>
                </c:pt>
              </c:strCache>
            </c:strRef>
          </c:tx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8428.7999999999975</c:v>
                </c:pt>
                <c:pt idx="1">
                  <c:v>8566.2000000000007</c:v>
                </c:pt>
                <c:pt idx="2">
                  <c:v>8699.9</c:v>
                </c:pt>
              </c:numCache>
            </c:numRef>
          </c:val>
        </c:ser>
        <c:shape val="cylinder"/>
        <c:axId val="132725760"/>
        <c:axId val="132731648"/>
        <c:axId val="0"/>
      </c:bar3DChart>
      <c:catAx>
        <c:axId val="132725760"/>
        <c:scaling>
          <c:orientation val="minMax"/>
        </c:scaling>
        <c:axPos val="b"/>
        <c:numFmt formatCode="General" sourceLinked="1"/>
        <c:tickLblPos val="nextTo"/>
        <c:txPr>
          <a:bodyPr/>
          <a:lstStyle/>
          <a:p>
            <a:pPr>
              <a:defRPr sz="2400" b="1" i="1"/>
            </a:pPr>
            <a:endParaRPr lang="ru-RU"/>
          </a:p>
        </c:txPr>
        <c:crossAx val="132731648"/>
        <c:crosses val="autoZero"/>
        <c:auto val="1"/>
        <c:lblAlgn val="ctr"/>
        <c:lblOffset val="100"/>
      </c:catAx>
      <c:valAx>
        <c:axId val="132731648"/>
        <c:scaling>
          <c:orientation val="minMax"/>
        </c:scaling>
        <c:axPos val="l"/>
        <c:majorGridlines/>
        <c:numFmt formatCode="0%" sourceLinked="1"/>
        <c:tickLblPos val="nextTo"/>
        <c:crossAx val="132725760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b="1"/>
          </a:pPr>
          <a:endParaRPr lang="ru-RU"/>
        </a:p>
      </c:txPr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/>
    </c:title>
    <c:plotArea>
      <c:layout>
        <c:manualLayout>
          <c:layoutTarget val="inner"/>
          <c:xMode val="edge"/>
          <c:yMode val="edge"/>
          <c:x val="0.20979821772018536"/>
          <c:y val="0.22998704278335999"/>
          <c:w val="0.70396969781135432"/>
          <c:h val="0.782188553123727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explosion val="22"/>
          <c:dPt>
            <c:idx val="1"/>
            <c:explosion val="4"/>
          </c:dPt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</c:dLbls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9.9000000000000005E-2</c:v>
                </c:pt>
                <c:pt idx="1">
                  <c:v>0.90100000000000002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28933336675328758"/>
          <c:y val="4.4092323075213866E-2"/>
        </c:manualLayout>
      </c:layout>
    </c:title>
    <c:plotArea>
      <c:layout>
        <c:manualLayout>
          <c:layoutTarget val="inner"/>
          <c:xMode val="edge"/>
          <c:yMode val="edge"/>
          <c:x val="0.22007107611349416"/>
          <c:y val="0.18260376372322268"/>
          <c:w val="0.67898915810020988"/>
          <c:h val="0.91391335013935304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0.14599999999999999</c:v>
                </c:pt>
                <c:pt idx="1">
                  <c:v>0.85399999999999998</c:v>
                </c:pt>
              </c:numCache>
            </c:numRef>
          </c:val>
        </c:ser>
        <c:firstSliceAng val="0"/>
        <c:holeSize val="50"/>
      </c:doughnut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34965441392225904"/>
          <c:y val="0"/>
        </c:manualLayout>
      </c:layout>
    </c:title>
    <c:plotArea>
      <c:layout>
        <c:manualLayout>
          <c:layoutTarget val="inner"/>
          <c:xMode val="edge"/>
          <c:yMode val="edge"/>
          <c:x val="0.2363256977526926"/>
          <c:y val="0.11602754922655653"/>
          <c:w val="0.53110760149130076"/>
          <c:h val="0.9430446425492953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0.11799999999999999</c:v>
                </c:pt>
                <c:pt idx="1">
                  <c:v>0.88200000000000001</c:v>
                </c:pt>
              </c:numCache>
            </c:numRef>
          </c:val>
        </c:ser>
        <c:firstSliceAng val="0"/>
        <c:holeSize val="50"/>
      </c:doughnut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title>
      <c:layout/>
      <c:txPr>
        <a:bodyPr/>
        <a:lstStyle/>
        <a:p>
          <a:pPr>
            <a:defRPr sz="2400" i="1"/>
          </a:pPr>
          <a:endParaRPr lang="ru-RU"/>
        </a:p>
      </c:txPr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Lbls>
            <c:dLbl>
              <c:idx val="1"/>
              <c:layout>
                <c:manualLayout>
                  <c:x val="-2.0560680698611729E-2"/>
                  <c:y val="2.7158393812098957E-2"/>
                </c:manualLayout>
              </c:layout>
              <c:showVal val="1"/>
            </c:dLbl>
            <c:dLbl>
              <c:idx val="2"/>
              <c:layout>
                <c:manualLayout>
                  <c:x val="0.10929661143454261"/>
                  <c:y val="-3.4900776790566815E-2"/>
                </c:manualLayout>
              </c:layout>
              <c:showVal val="1"/>
            </c:dLbl>
            <c:dLbl>
              <c:idx val="3"/>
              <c:layout>
                <c:manualLayout>
                  <c:x val="0.15202000298552024"/>
                  <c:y val="1.575012686278102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0.92900000000000005</c:v>
                </c:pt>
                <c:pt idx="1">
                  <c:v>4.0000000000000044E-3</c:v>
                </c:pt>
                <c:pt idx="2">
                  <c:v>6.1000000000000013E-2</c:v>
                </c:pt>
                <c:pt idx="3">
                  <c:v>6.0000000000000045E-3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title>
      <c:layout>
        <c:manualLayout>
          <c:xMode val="edge"/>
          <c:yMode val="edge"/>
          <c:x val="0.29383781945650389"/>
          <c:y val="0"/>
        </c:manualLayout>
      </c:layout>
      <c:txPr>
        <a:bodyPr/>
        <a:lstStyle/>
        <a:p>
          <a:pPr>
            <a:defRPr sz="2400" i="1"/>
          </a:pPr>
          <a:endParaRPr lang="ru-RU"/>
        </a:p>
      </c:txPr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4.6942330490135728E-2"/>
          <c:y val="0.27210733039037877"/>
          <c:w val="0.77702393017185623"/>
          <c:h val="0.685639978555214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8"/>
          <c:dLbls>
            <c:dLbl>
              <c:idx val="1"/>
              <c:layout>
                <c:manualLayout>
                  <c:x val="-7.6605716682034086E-2"/>
                  <c:y val="0.12508745213896524"/>
                </c:manualLayout>
              </c:layout>
              <c:showVal val="1"/>
            </c:dLbl>
            <c:dLbl>
              <c:idx val="2"/>
              <c:layout>
                <c:manualLayout>
                  <c:x val="0.10575230040940976"/>
                  <c:y val="-3.0488952513488581E-2"/>
                </c:manualLayout>
              </c:layout>
              <c:showVal val="1"/>
            </c:dLbl>
            <c:dLbl>
              <c:idx val="3"/>
              <c:layout>
                <c:manualLayout>
                  <c:x val="0.22155738321877202"/>
                  <c:y val="7.4048197535370591E-2"/>
                </c:manualLayout>
              </c:layout>
              <c:showVal val="1"/>
            </c:dLbl>
            <c:txPr>
              <a:bodyPr/>
              <a:lstStyle/>
              <a:p>
                <a:pPr>
                  <a:defRPr sz="1400" b="1"/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</c:numCache>
            </c:numRef>
          </c:cat>
          <c:val>
            <c:numRef>
              <c:f>Лист1!$B$2:$B$5</c:f>
              <c:numCache>
                <c:formatCode>0.0%</c:formatCode>
                <c:ptCount val="4"/>
                <c:pt idx="0">
                  <c:v>0.93</c:v>
                </c:pt>
                <c:pt idx="1">
                  <c:v>4.0000000000000053E-3</c:v>
                </c:pt>
                <c:pt idx="2">
                  <c:v>6.0000000000000032E-2</c:v>
                </c:pt>
                <c:pt idx="3">
                  <c:v>6.0000000000000062E-3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tx>
        <c:rich>
          <a:bodyPr/>
          <a:lstStyle/>
          <a:p>
            <a:pPr>
              <a:defRPr/>
            </a:pPr>
            <a:r>
              <a:rPr lang="ru-RU"/>
              <a:t>2017 год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4685148500656319E-2"/>
          <c:y val="0.23860675430022571"/>
          <c:w val="0.66932318636599364"/>
          <c:h val="0.64343188594660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Lbls>
            <c:dLbl>
              <c:idx val="0"/>
              <c:layout>
                <c:manualLayout>
                  <c:x val="-0.25953727511033903"/>
                  <c:y val="-7.3414515504283309E-2"/>
                </c:manualLayout>
              </c:layout>
              <c:showVal val="1"/>
            </c:dLbl>
            <c:dLbl>
              <c:idx val="1"/>
              <c:layout>
                <c:manualLayout>
                  <c:x val="0.15932546841807194"/>
                  <c:y val="4.8789623975714423E-2"/>
                </c:manualLayout>
              </c:layout>
              <c:showVal val="1"/>
            </c:dLbl>
            <c:dLbl>
              <c:idx val="2"/>
              <c:layout>
                <c:manualLayout>
                  <c:x val="0.11777061433797796"/>
                  <c:y val="-1.7830475651085708E-2"/>
                </c:manualLayout>
              </c:layout>
              <c:showVal val="1"/>
            </c:dLbl>
            <c:dLbl>
              <c:idx val="3"/>
              <c:layout>
                <c:manualLayout>
                  <c:x val="0.24934256588678641"/>
                  <c:y val="3.6154598021393806E-2"/>
                </c:manualLayout>
              </c:layout>
              <c:showVal val="1"/>
            </c:dLbl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0.52800000000000002</c:v>
                </c:pt>
                <c:pt idx="1">
                  <c:v>0.47200000000000025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7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Lbls>
            <c:dLbl>
              <c:idx val="0"/>
              <c:layout>
                <c:manualLayout>
                  <c:x val="-0.27091849529780626"/>
                  <c:y val="-7.6845440596690448E-2"/>
                </c:manualLayout>
              </c:layout>
              <c:showVal val="1"/>
            </c:dLbl>
            <c:dLbl>
              <c:idx val="1"/>
              <c:layout>
                <c:manualLayout>
                  <c:x val="0.20095536647260798"/>
                  <c:y val="2.2391656182346106E-2"/>
                </c:manualLayout>
              </c:layout>
              <c:showVal val="1"/>
            </c:dLbl>
            <c:dLbl>
              <c:idx val="2"/>
              <c:layout>
                <c:manualLayout>
                  <c:x val="0.10929661143454267"/>
                  <c:y val="-3.4900776790566815E-2"/>
                </c:manualLayout>
              </c:layout>
              <c:showVal val="1"/>
            </c:dLbl>
            <c:dLbl>
              <c:idx val="3"/>
              <c:layout>
                <c:manualLayout>
                  <c:x val="0.15202000298552024"/>
                  <c:y val="1.575012686278102E-2"/>
                </c:manualLayout>
              </c:layout>
              <c:showVal val="1"/>
            </c:dLbl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0.52800000000000002</c:v>
                </c:pt>
                <c:pt idx="1">
                  <c:v>0.47200000000000025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7"/>
  <c:chart>
    <c:title>
      <c:layout>
        <c:manualLayout>
          <c:xMode val="edge"/>
          <c:yMode val="edge"/>
          <c:x val="0.29383781945650389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4.6942330490135728E-2"/>
          <c:y val="0.27210733039037877"/>
          <c:w val="0.77702393017185645"/>
          <c:h val="0.685639978555214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2"/>
          <c:dLbls>
            <c:dLbl>
              <c:idx val="0"/>
              <c:layout>
                <c:manualLayout>
                  <c:x val="-0.2962277788381153"/>
                  <c:y val="-5.2219107322657617E-2"/>
                </c:manualLayout>
              </c:layout>
              <c:showVal val="1"/>
            </c:dLbl>
            <c:dLbl>
              <c:idx val="1"/>
              <c:layout>
                <c:manualLayout>
                  <c:x val="0.14509447606041964"/>
                  <c:y val="5.3924687245693215E-2"/>
                </c:manualLayout>
              </c:layout>
              <c:showVal val="1"/>
            </c:dLbl>
            <c:dLbl>
              <c:idx val="2"/>
              <c:layout>
                <c:manualLayout>
                  <c:x val="0.10575230040940976"/>
                  <c:y val="-3.0488952513488588E-2"/>
                </c:manualLayout>
              </c:layout>
              <c:showVal val="1"/>
            </c:dLbl>
            <c:dLbl>
              <c:idx val="3"/>
              <c:layout>
                <c:manualLayout>
                  <c:x val="0.22155738321877202"/>
                  <c:y val="7.4048197535370591E-2"/>
                </c:manualLayout>
              </c:layout>
              <c:showVal val="1"/>
            </c:dLbl>
            <c:showVal val="1"/>
            <c:showLeaderLines val="1"/>
          </c:dLbls>
          <c:cat>
            <c:numRef>
              <c:f>Лист1!$A$2:$A$3</c:f>
              <c:numCache>
                <c:formatCode>General</c:formatCode>
                <c:ptCount val="2"/>
                <c:pt idx="0">
                  <c:v>1</c:v>
                </c:pt>
                <c:pt idx="1">
                  <c:v>2</c:v>
                </c:pt>
              </c:numCache>
            </c:num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0.52800000000000002</c:v>
                </c:pt>
                <c:pt idx="1">
                  <c:v>0.47200000000000025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tx>
        <c:rich>
          <a:bodyPr/>
          <a:lstStyle/>
          <a:p>
            <a:pPr>
              <a:defRPr/>
            </a:pPr>
            <a:r>
              <a:rPr lang="ru-RU"/>
              <a:t>2017 год</a:t>
            </a:r>
          </a:p>
        </c:rich>
      </c:tx>
      <c:layout/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9.4685148500656319E-2"/>
          <c:y val="0.23860675430022571"/>
          <c:w val="0.66932318636599364"/>
          <c:h val="0.6434318859466065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2017 год</c:v>
                </c:pt>
              </c:strCache>
            </c:strRef>
          </c:tx>
          <c:dLbls>
            <c:dLbl>
              <c:idx val="1"/>
              <c:layout>
                <c:manualLayout>
                  <c:x val="-6.2626349218486782E-2"/>
                  <c:y val="4.8789542435896303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dLbl>
              <c:idx val="2"/>
              <c:layout>
                <c:manualLayout>
                  <c:x val="0.11777061433797797"/>
                  <c:y val="-1.7830475651085712E-2"/>
                </c:manualLayout>
              </c:layout>
              <c:showVal val="1"/>
            </c:dLbl>
            <c:dLbl>
              <c:idx val="3"/>
              <c:layout>
                <c:manualLayout>
                  <c:x val="0.24934256588678641"/>
                  <c:y val="3.6154598021393806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/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0.67500000000000071</c:v>
                </c:pt>
                <c:pt idx="1">
                  <c:v>3.2000000000000028E-2</c:v>
                </c:pt>
                <c:pt idx="2">
                  <c:v>0.2930000000000002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5"/>
  <c:chart>
    <c:title>
      <c:layout/>
    </c:title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dLbls>
            <c:dLbl>
              <c:idx val="0"/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</c:dLbl>
            <c:dLbl>
              <c:idx val="1"/>
              <c:layout>
                <c:manualLayout>
                  <c:x val="-2.0560680698611729E-2"/>
                  <c:y val="2.7158393812098957E-2"/>
                </c:manualLayout>
              </c:layout>
              <c:showVal val="1"/>
            </c:dLbl>
            <c:dLbl>
              <c:idx val="2"/>
              <c:layout>
                <c:manualLayout>
                  <c:x val="0.10929661143454267"/>
                  <c:y val="-3.4900776790566815E-2"/>
                </c:manualLayout>
              </c:layout>
              <c:spPr/>
              <c:txPr>
                <a:bodyPr/>
                <a:lstStyle/>
                <a:p>
                  <a:pPr>
                    <a:defRPr sz="1600" b="1"/>
                  </a:pPr>
                  <a:endParaRPr lang="ru-RU"/>
                </a:p>
              </c:txPr>
              <c:showVal val="1"/>
            </c:dLbl>
            <c:dLbl>
              <c:idx val="3"/>
              <c:layout>
                <c:manualLayout>
                  <c:x val="0.15202000298552024"/>
                  <c:y val="1.575012686278102E-2"/>
                </c:manualLayout>
              </c:layout>
              <c:showVal val="1"/>
            </c:dLbl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0.67000000000000071</c:v>
                </c:pt>
                <c:pt idx="1">
                  <c:v>3.2000000000000028E-2</c:v>
                </c:pt>
                <c:pt idx="2">
                  <c:v>0.29800000000000026</c:v>
                </c:pt>
              </c:numCache>
            </c:numRef>
          </c:val>
        </c:ser>
      </c:pie3DChart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5"/>
  <c:chart>
    <c:title>
      <c:layout>
        <c:manualLayout>
          <c:xMode val="edge"/>
          <c:yMode val="edge"/>
          <c:x val="0.29383781945650389"/>
          <c:y val="0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4.6942330490135728E-2"/>
          <c:y val="0.27210733039037877"/>
          <c:w val="0.77702393017185645"/>
          <c:h val="0.68563997855521464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2018 год</c:v>
                </c:pt>
              </c:strCache>
            </c:strRef>
          </c:tx>
          <c:explosion val="8"/>
          <c:dLbls>
            <c:dLbl>
              <c:idx val="1"/>
              <c:layout>
                <c:manualLayout>
                  <c:x val="-7.6605716682034086E-2"/>
                  <c:y val="0.12508745213896524"/>
                </c:manualLayout>
              </c:layout>
              <c:showVal val="1"/>
            </c:dLbl>
            <c:dLbl>
              <c:idx val="2"/>
              <c:layout>
                <c:manualLayout>
                  <c:x val="0.10575230040940976"/>
                  <c:y val="-3.0488952513488588E-2"/>
                </c:manualLayout>
              </c:layout>
              <c:showVal val="1"/>
            </c:dLbl>
            <c:dLbl>
              <c:idx val="3"/>
              <c:layout>
                <c:manualLayout>
                  <c:x val="0.22155738321877202"/>
                  <c:y val="7.4048197535370591E-2"/>
                </c:manualLayout>
              </c:layout>
              <c:showVal val="1"/>
            </c:dLbl>
            <c:txPr>
              <a:bodyPr/>
              <a:lstStyle/>
              <a:p>
                <a:pPr>
                  <a:defRPr sz="1600" b="1"/>
                </a:pPr>
                <a:endParaRPr lang="ru-RU"/>
              </a:p>
            </c:txPr>
            <c:showVal val="1"/>
            <c:showLeaderLines val="1"/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1</c:v>
                </c:pt>
                <c:pt idx="1">
                  <c:v>2</c:v>
                </c:pt>
                <c:pt idx="2">
                  <c:v>3</c:v>
                </c:pt>
              </c:numCache>
            </c:num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0.73800000000000043</c:v>
                </c:pt>
                <c:pt idx="1">
                  <c:v>3.4000000000000002E-2</c:v>
                </c:pt>
                <c:pt idx="2">
                  <c:v>0.22800000000000001</c:v>
                </c:pt>
              </c:numCache>
            </c:numRef>
          </c:val>
        </c:ser>
      </c:pie3DChart>
    </c:plotArea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0.14</cdr:x>
      <cdr:y>0.20551</cdr:y>
    </cdr:from>
    <cdr:to>
      <cdr:x>0.23241</cdr:x>
      <cdr:y>0.28184</cdr:y>
    </cdr:to>
    <cdr:sp macro="" textlink="">
      <cdr:nvSpPr>
        <cdr:cNvPr id="16" name="TextBox 15"/>
        <cdr:cNvSpPr txBox="1"/>
      </cdr:nvSpPr>
      <cdr:spPr>
        <a:xfrm xmlns:a="http://schemas.openxmlformats.org/drawingml/2006/main">
          <a:off x="950563" y="921948"/>
          <a:ext cx="792087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0.36701</cdr:x>
      <cdr:y>0.69771</cdr:y>
    </cdr:from>
    <cdr:to>
      <cdr:x>0.45113</cdr:x>
      <cdr:y>0.79423</cdr:y>
    </cdr:to>
    <cdr:sp macro="" textlink="">
      <cdr:nvSpPr>
        <cdr:cNvPr id="20" name="TextBox 19"/>
        <cdr:cNvSpPr txBox="1"/>
      </cdr:nvSpPr>
      <cdr:spPr>
        <a:xfrm xmlns:a="http://schemas.openxmlformats.org/drawingml/2006/main">
          <a:off x="2894778" y="3103749"/>
          <a:ext cx="720080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AD8D10-40A2-4F03-873B-5EC78F5B2D9E}" type="datetimeFigureOut">
              <a:rPr lang="ru-RU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82FB61D-6ECA-4D19-B790-E365901762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1945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504C1C8-7C5F-401D-B799-4762A8226F59}" type="slidenum">
              <a:rPr lang="ru-RU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37B9273-4D30-4316-A823-83FAF2E6234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9595A1-C39C-41E8-BF19-1C05CAC30BED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318625D-0F64-466B-B265-ACFDC5855FC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C30A0AD-0632-4B8B-9376-A97D6C0276B3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A8BA6D4-81A8-430D-B215-365D6472A75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DA467C8-40CD-4815-B922-78F1B973EFA7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2390E1-545E-4265-A087-45556D83DE5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C5B780C-605D-4DC9-A164-246648ECACD7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5CA901-CABA-4A8E-B3E7-A5112CAC2DEC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667FB85-82E0-4430-A1FF-4CC57D9DB3F0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1B418D-7965-43FF-8970-BC0A568461E2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7B3058-6353-49D8-B70B-FADD7733D6ED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29BB610-EB61-4AAF-B47E-FEB11AA6731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B59209D-4A96-4E85-A0BF-7A693DF69D9C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316DB7-ADB9-438E-B49E-8D4951E0D43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A6465CE-80A2-45CE-B224-B9768DEFDF7A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C3C2875-F4F3-4AB2-A4D2-FFB29231937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13CB260-5F9F-47B9-9537-40AA3258E9D8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2BCCCB1-3B10-454C-9D65-F7CFF82ADA6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FAF56D-BF6A-46DA-8B9F-2CFEF5F58ECE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D0FB02E-C4C3-45C6-A842-4A5691C86801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9621914-9391-450F-AEC0-DCFDDF7913CE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2D51EF9-69BB-426F-AEF0-2F985146BAE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B371DBC-3A07-4458-92CC-8DD84F3BFC01}" type="datetimeFigureOut">
              <a:rPr lang="ru-RU" smtClean="0"/>
              <a:pPr>
                <a:defRPr/>
              </a:pPr>
              <a:t>06.01.2017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7A738DB-A9CD-4E2F-BD02-224B99C83569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29" r:id="rId2"/>
    <p:sldLayoutId id="2147483930" r:id="rId3"/>
    <p:sldLayoutId id="2147483931" r:id="rId4"/>
    <p:sldLayoutId id="2147483932" r:id="rId5"/>
    <p:sldLayoutId id="2147483933" r:id="rId6"/>
    <p:sldLayoutId id="2147483934" r:id="rId7"/>
    <p:sldLayoutId id="2147483935" r:id="rId8"/>
    <p:sldLayoutId id="2147483936" r:id="rId9"/>
    <p:sldLayoutId id="2147483937" r:id="rId10"/>
    <p:sldLayoutId id="2147483938" r:id="rId11"/>
  </p:sldLayoutIdLst>
  <p:transition spd="slow">
    <p:fade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_____Microsoft_Office_Excel_97-20033.xls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_____Microsoft_Office_Excel_97-20034.xls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1.xml"/><Relationship Id="rId5" Type="http://schemas.openxmlformats.org/officeDocument/2006/relationships/chart" Target="../charts/chart10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14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_____Microsoft_Office_Excel_97-20031.xls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6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9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8.xml"/><Relationship Id="rId5" Type="http://schemas.openxmlformats.org/officeDocument/2006/relationships/chart" Target="../charts/char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_____Microsoft_Office_Excel_97-20032.xls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65000"/>
            <a:lum/>
          </a:blip>
          <a:srcRect/>
          <a:stretch>
            <a:fillRect t="-46000" b="-4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63688" y="260648"/>
            <a:ext cx="6620272" cy="1080120"/>
          </a:xfrm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buClr>
                <a:schemeClr val="accent6">
                  <a:lumMod val="75000"/>
                </a:schemeClr>
              </a:buClr>
              <a:defRPr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</a:p>
        </p:txBody>
      </p:sp>
      <p:sp>
        <p:nvSpPr>
          <p:cNvPr id="1433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28638" y="1773238"/>
            <a:ext cx="8075612" cy="3984625"/>
          </a:xfrm>
        </p:spPr>
        <p:txBody>
          <a:bodyPr/>
          <a:lstStyle/>
          <a:p>
            <a:pPr algn="ctr" eaLnBrk="1" hangingPunct="1"/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Информация о решении Совета депутатов «О бюджете сельского поселения </a:t>
            </a:r>
            <a:r>
              <a:rPr lang="ru-RU" sz="2400" b="1" i="1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Сорум</a:t>
            </a:r>
            <a:r>
              <a:rPr lang="ru-RU" sz="2400" b="1" i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2017 год и плановый период 2018 и 2019 годов»</a:t>
            </a:r>
          </a:p>
        </p:txBody>
      </p:sp>
      <p:pic>
        <p:nvPicPr>
          <p:cNvPr id="14339" name="Рисунок 7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31800"/>
            <a:ext cx="1071563" cy="1262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23528" y="2996952"/>
            <a:ext cx="8424936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79712" y="260648"/>
            <a:ext cx="6620272" cy="12601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3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 бюджета поселения </a:t>
            </a:r>
            <a:r>
              <a:rPr lang="ru-RU" sz="3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2018 год, в %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3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8" name="Object 18"/>
          <p:cNvGraphicFramePr>
            <a:graphicFrameLocks/>
          </p:cNvGraphicFramePr>
          <p:nvPr/>
        </p:nvGraphicFramePr>
        <p:xfrm>
          <a:off x="0" y="1989138"/>
          <a:ext cx="8847138" cy="4545012"/>
        </p:xfrm>
        <a:graphic>
          <a:graphicData uri="http://schemas.openxmlformats.org/presentationml/2006/ole">
            <p:oleObj spid="_x0000_s43010" name="Worksheet" r:id="rId5" imgW="9382065" imgH="5076911" progId="Excel.Sheet.8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79712" y="188640"/>
            <a:ext cx="6620272" cy="158417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32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3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 бюджета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поселения </a:t>
            </a:r>
            <a:r>
              <a:rPr lang="ru-RU" sz="32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32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0206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2019 год, в %</a:t>
            </a:r>
            <a:endParaRPr lang="ru-RU" sz="3200" b="1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3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8" name="Object 18"/>
          <p:cNvGraphicFramePr>
            <a:graphicFrameLocks/>
          </p:cNvGraphicFramePr>
          <p:nvPr/>
        </p:nvGraphicFramePr>
        <p:xfrm>
          <a:off x="0" y="2132856"/>
          <a:ext cx="9144000" cy="4392488"/>
        </p:xfrm>
        <a:graphic>
          <a:graphicData uri="http://schemas.openxmlformats.org/presentationml/2006/ole">
            <p:oleObj spid="_x0000_s44034" name="Worksheet" r:id="rId5" imgW="10086881" imgH="5019685" progId="Excel.Sheet.8">
              <p:embed/>
            </p:oleObj>
          </a:graphicData>
        </a:graphic>
      </p:graphicFrame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  <a:extLst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4041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социальных расходов сельского поселения </a:t>
            </a:r>
            <a:r>
              <a:rPr lang="ru-RU" sz="2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_Сорум</a:t>
            </a:r>
            <a:r>
              <a:rPr lang="ru-RU" sz="2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2017 год и плановый период 2018 и 2019 годов (тыс. рублей)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3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" name="Диаграмма 3"/>
          <p:cNvGraphicFramePr>
            <a:graphicFrameLocks/>
          </p:cNvGraphicFramePr>
          <p:nvPr/>
        </p:nvGraphicFramePr>
        <p:xfrm>
          <a:off x="0" y="3140968"/>
          <a:ext cx="4427984" cy="28529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5" name="Диаграмма 4"/>
          <p:cNvGraphicFramePr/>
          <p:nvPr/>
        </p:nvGraphicFramePr>
        <p:xfrm>
          <a:off x="0" y="1397000"/>
          <a:ext cx="8964488" cy="49123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1619672" y="0"/>
            <a:ext cx="6420444" cy="1160748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normAutofit fontScale="82500" lnSpcReduction="200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  <a:lvl2pPr marL="742950" indent="-28575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расходов 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7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</a:t>
            </a:r>
            <a:r>
              <a:rPr lang="ru-RU" sz="27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коммунальное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хозяйство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сельского поселения </a:t>
            </a:r>
            <a:r>
              <a:rPr lang="ru-RU" sz="27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2017 год и плановые 2018 и 2019 года</a:t>
            </a:r>
            <a:endParaRPr lang="ru-RU" altLang="ru-RU" sz="2700" i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7" name="Рисунок 7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30760" name="Group 40"/>
          <p:cNvGraphicFramePr>
            <a:graphicFrameLocks noGrp="1"/>
          </p:cNvGraphicFramePr>
          <p:nvPr/>
        </p:nvGraphicFramePr>
        <p:xfrm>
          <a:off x="323527" y="4149079"/>
          <a:ext cx="8352928" cy="2376264"/>
        </p:xfrm>
        <a:graphic>
          <a:graphicData uri="http://schemas.openxmlformats.org/drawingml/2006/table">
            <a:tbl>
              <a:tblPr/>
              <a:tblGrid>
                <a:gridCol w="783058"/>
                <a:gridCol w="2957988"/>
                <a:gridCol w="1652994"/>
                <a:gridCol w="1667004"/>
                <a:gridCol w="1291884"/>
              </a:tblGrid>
              <a:tr h="5940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год,  руб.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 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руб.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</a:t>
                      </a:r>
                      <a:r>
                        <a:rPr kumimoji="0" lang="ru-RU" sz="16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год, руб.</a:t>
                      </a:r>
                      <a:endParaRPr kumimoji="0" lang="ru-RU" sz="1600" b="1" i="1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0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Жилищное хозяйство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235 400,00 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235 400,00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245 400,00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0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2 140 700,00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1 381 600,00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1 387 600,00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40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endParaRPr kumimoji="0" lang="ru-RU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2 376 100,00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1 617 000,00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2 083 000,00</a:t>
                      </a:r>
                    </a:p>
                  </a:txBody>
                  <a:tcPr marL="9526" marR="9526" marT="9523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Диаграмма 6"/>
          <p:cNvGraphicFramePr/>
          <p:nvPr/>
        </p:nvGraphicFramePr>
        <p:xfrm>
          <a:off x="0" y="1052736"/>
          <a:ext cx="2915816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8" name="Диаграмма 7"/>
          <p:cNvGraphicFramePr/>
          <p:nvPr/>
        </p:nvGraphicFramePr>
        <p:xfrm>
          <a:off x="2987824" y="980728"/>
          <a:ext cx="2952328" cy="3168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9" name="Диаграмма 8"/>
          <p:cNvGraphicFramePr/>
          <p:nvPr/>
        </p:nvGraphicFramePr>
        <p:xfrm>
          <a:off x="5436096" y="1052736"/>
          <a:ext cx="3707904" cy="30963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0000"/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5575" y="1556792"/>
            <a:ext cx="8136905" cy="2376264"/>
          </a:xfrm>
        </p:spPr>
        <p:txBody>
          <a:bodyPr>
            <a:normAutofit fontScale="90000"/>
          </a:bodyPr>
          <a:lstStyle/>
          <a:p>
            <a:pPr marL="182880" indent="0" eaLnBrk="1" hangingPunct="1">
              <a:buFont typeface="Georgia" pitchFamily="18" charset="0"/>
              <a:buNone/>
              <a:defRPr/>
            </a:pPr>
            <a:r>
              <a:rPr lang="ru-RU" sz="2400" b="1" i="1" u="sng" dirty="0" smtClean="0"/>
              <a:t/>
            </a:r>
            <a:br>
              <a:rPr lang="ru-RU" sz="2400" b="1" i="1" u="sng" dirty="0" smtClean="0"/>
            </a:br>
            <a:r>
              <a:rPr lang="ru-RU" sz="2800" b="1" i="1" dirty="0" smtClean="0"/>
              <a:t>Администрация сельского поселения </a:t>
            </a:r>
            <a:r>
              <a:rPr lang="ru-RU" sz="2800" b="1" i="1" dirty="0" err="1" smtClean="0"/>
              <a:t>Сорум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>Адрес фактический: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ru-RU" sz="2400" b="1" i="1" dirty="0" smtClean="0"/>
              <a:t> ул.Центральная, 34. 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ru-RU" sz="2400" b="1" i="1" dirty="0" err="1" smtClean="0"/>
              <a:t>п.Сорум</a:t>
            </a:r>
            <a:r>
              <a:rPr lang="ru-RU" sz="2400" b="1" i="1" dirty="0" smtClean="0"/>
              <a:t>, Белоярский р-н, ХМАО-ЮГРА</a:t>
            </a:r>
            <a:r>
              <a:rPr lang="en-US" sz="2400" b="1" i="1" dirty="0" smtClean="0"/>
              <a:t/>
            </a:r>
            <a:br>
              <a:rPr lang="en-US" sz="2400" b="1" i="1" dirty="0" smtClean="0"/>
            </a:br>
            <a:r>
              <a:rPr lang="en-US" sz="2400" b="1" i="1" dirty="0" smtClean="0"/>
              <a:t>E-mail</a:t>
            </a:r>
            <a:r>
              <a:rPr lang="ru-RU" sz="2400" b="1" i="1" dirty="0" smtClean="0"/>
              <a:t>: </a:t>
            </a:r>
            <a:r>
              <a:rPr lang="en-US" sz="2400" b="1" i="1" dirty="0" smtClean="0"/>
              <a:t>admsorum86@yandex.ru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b="1" i="1" dirty="0" smtClean="0"/>
              <a:t>Глава администрации </a:t>
            </a:r>
            <a:r>
              <a:rPr lang="ru-RU" sz="2000" b="1" i="1" dirty="0" err="1" smtClean="0"/>
              <a:t>Маковей</a:t>
            </a:r>
            <a:r>
              <a:rPr lang="ru-RU" sz="2000" b="1" i="1" dirty="0" smtClean="0"/>
              <a:t> Мария Михайловна, тел. (34670) 36-3-65</a:t>
            </a:r>
            <a:br>
              <a:rPr lang="ru-RU" sz="2000" b="1" i="1" dirty="0" smtClean="0"/>
            </a:br>
            <a:r>
              <a:rPr lang="ru-RU" sz="2000" b="1" i="1" dirty="0" smtClean="0"/>
              <a:t>секретарь (34670) 36-7-65</a:t>
            </a:r>
            <a:br>
              <a:rPr lang="ru-RU" sz="2000" b="1" i="1" dirty="0" smtClean="0"/>
            </a:br>
            <a:r>
              <a:rPr lang="ru-RU" sz="2000" b="1" i="1" dirty="0" smtClean="0"/>
              <a:t>специалисты (34670) 36-5-72</a:t>
            </a:r>
            <a:r>
              <a:rPr lang="ru-RU" sz="1800" b="1" i="1" dirty="0" smtClean="0"/>
              <a:t/>
            </a:r>
            <a:br>
              <a:rPr lang="ru-RU" sz="1800" b="1" i="1" dirty="0" smtClean="0"/>
            </a:br>
            <a:endParaRPr lang="ru-RU" sz="1800" b="1" i="1" dirty="0"/>
          </a:p>
        </p:txBody>
      </p:sp>
      <p:pic>
        <p:nvPicPr>
          <p:cNvPr id="3" name="Рисунок 7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</p:spTree>
  </p:cSld>
  <p:clrMapOvr>
    <a:masterClrMapping/>
  </p:clrMapOvr>
  <p:transition spd="slow">
    <p:wheel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35696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1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1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5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048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6" name="Прямоугольник 4"/>
          <p:cNvSpPr>
            <a:spLocks noChangeArrowheads="1"/>
          </p:cNvSpPr>
          <p:nvPr/>
        </p:nvSpPr>
        <p:spPr bwMode="auto">
          <a:xfrm>
            <a:off x="476250" y="1971675"/>
            <a:ext cx="8272463" cy="4801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Формирование и исполнение бюджета сельского поселения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(далее по тексту – бюджет поселения) осуществлялось в соответствии с Бюджетным кодексом Российской Федерации от 31 июля 1998 года № 145-ФЗ, приказом Министерства финансов Российской Федерации от 21 декабря 2012 года № 171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н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«Об утверждении Указаний о порядке применения бюджетной классификации Российской Федерации на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2017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год и на плановый период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2018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и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2019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годов», Положением об отдельных вопросах организации и осуществления бюджетного процесса в сельском поселении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, утвержденным решением Совета депутатов сельского поселения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от 25 ноября 2008 года № 24. </a:t>
            </a:r>
          </a:p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Финансирование расходов бюджета поселения осуществлялось в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2016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году в соответствии с решением Совета депутатов сельского поселения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от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07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декабря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2016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года №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48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«О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бюджете сельского поселения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Сорум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на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2017 год и плановый период 2018 и 2019 годов». </a:t>
            </a:r>
            <a:endParaRPr lang="ru-RU" sz="1600" b="1" i="1" dirty="0">
              <a:solidFill>
                <a:srgbClr val="000000"/>
              </a:solidFill>
              <a:latin typeface="Times New Roman" pitchFamily="18" charset="0"/>
            </a:endParaRPr>
          </a:p>
          <a:p>
            <a:pPr indent="449263" algn="just"/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         Формирование объема и структуры расходов бюджета поселения на очередной финансовый год и плановый период осуществлялось с учетом положений приоритеты  Бюджетного послания Президента Российской Федерации «О бюджетной политике в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2017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–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2019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годах» и отдельных Указов Президента Российской Федерации от </a:t>
            </a:r>
            <a:r>
              <a:rPr lang="ru-RU" sz="1600" b="1" i="1" dirty="0" smtClean="0">
                <a:solidFill>
                  <a:srgbClr val="000000"/>
                </a:solidFill>
                <a:latin typeface="Times New Roman" pitchFamily="18" charset="0"/>
              </a:rPr>
              <a:t>03 декабря 2015 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года и поручений Губернатора Ханты-Мансийского автономного округа – </a:t>
            </a:r>
            <a:r>
              <a:rPr lang="ru-RU" sz="1600" b="1" i="1" dirty="0" err="1">
                <a:solidFill>
                  <a:srgbClr val="000000"/>
                </a:solidFill>
                <a:latin typeface="Times New Roman" pitchFamily="18" charset="0"/>
              </a:rPr>
              <a:t>Югры</a:t>
            </a:r>
            <a:r>
              <a:rPr lang="ru-RU" sz="1600" b="1" i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  <a:r>
              <a:rPr lang="ru-RU" dirty="0">
                <a:latin typeface="Times New Roman" pitchFamily="18" charset="0"/>
              </a:rPr>
              <a:t> 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80020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поселение Сорум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Белоярский район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Ханты-Мансийский автономный округ-Югра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b="1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</a:t>
            </a: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389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Прямоугольник 3"/>
          <p:cNvSpPr>
            <a:spLocks noChangeArrowheads="1"/>
          </p:cNvSpPr>
          <p:nvPr/>
        </p:nvSpPr>
        <p:spPr bwMode="auto">
          <a:xfrm>
            <a:off x="476250" y="2205038"/>
            <a:ext cx="8128000" cy="458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indent="449263" algn="just"/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В качестве основных приоритетов бюджетных расходов определено безусловное выполнение социальных обязательств: </a:t>
            </a:r>
          </a:p>
          <a:p>
            <a:pPr indent="449263" algn="just"/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 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выплата заработной платы работникам бюджетной сферы;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повышение качества жизни населения;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реализация мер, направленных на стабилизацию ситуации на рынке труда;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предоставление в полном объеме населению поселения качественных услуг культуры; </a:t>
            </a:r>
          </a:p>
          <a:p>
            <a:pPr indent="449263" algn="just">
              <a:spcAft>
                <a:spcPts val="2400"/>
              </a:spcAft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совершенствование правового положения муниципальных учреждений социальной сферы; </a:t>
            </a:r>
          </a:p>
          <a:p>
            <a:pPr indent="449263" algn="just">
              <a:buFont typeface="Wingdings" pitchFamily="2" charset="2"/>
              <a:buChar char="ü"/>
            </a:pPr>
            <a:r>
              <a:rPr lang="ru-RU" sz="1600" b="1" i="1">
                <a:solidFill>
                  <a:srgbClr val="000000"/>
                </a:solidFill>
                <a:latin typeface="Times New Roman" pitchFamily="18" charset="0"/>
              </a:rPr>
              <a:t>проведение мероприятий, направленных на модернизацию и технологическое развитие экономики поселения, повышение ее энергетической эффективности. 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35696" y="548680"/>
            <a:ext cx="7056784" cy="1404156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доходной части бюджета поселения </a:t>
            </a:r>
            <a:r>
              <a:rPr lang="ru-RU" sz="28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на 2017 год и плановый период 2018 и 2019 годов</a:t>
            </a:r>
            <a:endParaRPr lang="ru-RU" sz="2800" b="1" i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455" name="Рисунок 2" descr="Вырезка экрана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6250" y="455613"/>
            <a:ext cx="1071563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8450" name="Object 18"/>
          <p:cNvGraphicFramePr>
            <a:graphicFrameLocks/>
          </p:cNvGraphicFramePr>
          <p:nvPr/>
        </p:nvGraphicFramePr>
        <p:xfrm>
          <a:off x="-20638" y="1700808"/>
          <a:ext cx="9164638" cy="4999459"/>
        </p:xfrm>
        <a:graphic>
          <a:graphicData uri="http://schemas.openxmlformats.org/presentationml/2006/ole">
            <p:oleObj spid="_x0000_s18450" name="Worksheet" r:id="rId6" imgW="8353320" imgH="4591030" progId="Excel.Sheet.8">
              <p:embed/>
            </p:oleObj>
          </a:graphicData>
        </a:graphic>
      </p:graphicFrame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40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619672" y="1"/>
            <a:ext cx="6696744" cy="1556791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Структура налоговых доходов бюджета поселения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Сорум</a:t>
            </a:r>
            <a:r>
              <a:rPr lang="ru-RU" sz="2400" b="1" i="1" dirty="0" smtClean="0">
                <a:solidFill>
                  <a:schemeClr val="tx1"/>
                </a:solidFill>
              </a:rPr>
              <a:t> на 2017 и плановый период 2018 и 2019 годов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sz="half" idx="4294967295"/>
          </p:nvPr>
        </p:nvGraphicFramePr>
        <p:xfrm>
          <a:off x="0" y="1844675"/>
          <a:ext cx="3348038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Содержимое 20"/>
          <p:cNvGraphicFramePr>
            <a:graphicFrameLocks noGrp="1"/>
          </p:cNvGraphicFramePr>
          <p:nvPr>
            <p:ph sz="quarter" idx="4294967295"/>
          </p:nvPr>
        </p:nvGraphicFramePr>
        <p:xfrm>
          <a:off x="5794375" y="1773238"/>
          <a:ext cx="3349625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221088"/>
          <a:ext cx="9144000" cy="29116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/>
                <a:gridCol w="2952328"/>
                <a:gridCol w="864096"/>
                <a:gridCol w="1080120"/>
                <a:gridCol w="864096"/>
                <a:gridCol w="1080120"/>
                <a:gridCol w="864096"/>
                <a:gridCol w="1043608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2017 (тыс.руб.)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Удельный вес </a:t>
                      </a:r>
                      <a:r>
                        <a:rPr lang="ru-RU" sz="1050" baseline="0" dirty="0" smtClean="0"/>
                        <a:t> доходов за 2017, %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2018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dirty="0" smtClean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Удельный вес </a:t>
                      </a:r>
                      <a:r>
                        <a:rPr lang="ru-RU" sz="1050" baseline="0" dirty="0" smtClean="0"/>
                        <a:t> доходов за 2018, %</a:t>
                      </a:r>
                      <a:endParaRPr lang="ru-RU" sz="1050" dirty="0" smtClean="0"/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2019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dirty="0" smtClean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Удельный вес  д</a:t>
                      </a:r>
                      <a:r>
                        <a:rPr lang="ru-RU" sz="1050" baseline="0" dirty="0" smtClean="0"/>
                        <a:t>оходов за 2019, %</a:t>
                      </a:r>
                      <a:endParaRPr lang="ru-RU" sz="1050" dirty="0" smtClean="0"/>
                    </a:p>
                    <a:p>
                      <a:endParaRPr lang="ru-RU" sz="105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Налоги на прибыль, доходы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11710,0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93,2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11944,2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93,0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12084,0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92,9</a:t>
                      </a:r>
                      <a:endParaRPr lang="ru-RU" sz="140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Налоги на имущество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51,6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56,6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0,4</a:t>
                      </a:r>
                      <a:endParaRPr lang="ru-RU" sz="140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Налоги на товары (работы,</a:t>
                      </a:r>
                      <a:r>
                        <a:rPr lang="ru-RU" sz="1400" baseline="0" dirty="0" smtClean="0"/>
                        <a:t> услуги), реализуемые на территории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731,0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767,0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797,2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6,1</a:t>
                      </a:r>
                      <a:endParaRPr lang="ru-RU" sz="140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Государственная пошлина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71,0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71,0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71,0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0,6</a:t>
                      </a:r>
                      <a:endParaRPr lang="ru-RU" sz="140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ИТОГО: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12563,6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12835,8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13008,8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3059832" y="1916832"/>
          <a:ext cx="2975992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>
    <p:cover dir="l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619672" y="332657"/>
            <a:ext cx="6511925" cy="1296143"/>
          </a:xfrm>
        </p:spPr>
        <p:txBody>
          <a:bodyPr/>
          <a:lstStyle/>
          <a:p>
            <a:pPr algn="ctr"/>
            <a:r>
              <a:rPr lang="ru-RU" sz="2400" b="1" dirty="0" smtClean="0"/>
              <a:t>Структура неналоговых доходов бюджета поселения </a:t>
            </a:r>
            <a:r>
              <a:rPr lang="ru-RU" sz="2400" b="1" dirty="0" err="1" smtClean="0"/>
              <a:t>Сорум</a:t>
            </a:r>
            <a:r>
              <a:rPr lang="ru-RU" sz="2400" b="1" dirty="0" smtClean="0"/>
              <a:t> на 2017 и плановый период 2018 и 2019 годов</a:t>
            </a:r>
            <a:endParaRPr lang="ru-RU" sz="2400" b="1" dirty="0"/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sz="half" idx="4294967295"/>
          </p:nvPr>
        </p:nvGraphicFramePr>
        <p:xfrm>
          <a:off x="0" y="1844675"/>
          <a:ext cx="3348038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Содержимое 20"/>
          <p:cNvGraphicFramePr>
            <a:graphicFrameLocks noGrp="1"/>
          </p:cNvGraphicFramePr>
          <p:nvPr>
            <p:ph sz="quarter" idx="4294967295"/>
          </p:nvPr>
        </p:nvGraphicFramePr>
        <p:xfrm>
          <a:off x="5794375" y="1773238"/>
          <a:ext cx="3349625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221088"/>
          <a:ext cx="9144000" cy="28234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/>
                <a:gridCol w="2952328"/>
                <a:gridCol w="864096"/>
                <a:gridCol w="1080120"/>
                <a:gridCol w="864096"/>
                <a:gridCol w="1080120"/>
                <a:gridCol w="864096"/>
                <a:gridCol w="1043608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2017 (тыс.руб.)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Удельный вес </a:t>
                      </a:r>
                      <a:r>
                        <a:rPr lang="ru-RU" sz="1050" baseline="0" dirty="0" smtClean="0"/>
                        <a:t> доходов за 2017, %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2018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dirty="0" smtClean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Удельный вес </a:t>
                      </a:r>
                      <a:r>
                        <a:rPr lang="ru-RU" sz="1050" baseline="0" dirty="0" smtClean="0"/>
                        <a:t> доходов за 2018, %</a:t>
                      </a:r>
                      <a:endParaRPr lang="ru-RU" sz="1050" dirty="0" smtClean="0"/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2019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dirty="0" smtClean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Удельный вес  д</a:t>
                      </a:r>
                      <a:r>
                        <a:rPr lang="ru-RU" sz="1050" baseline="0" dirty="0" smtClean="0"/>
                        <a:t>оходов за 2019, %</a:t>
                      </a:r>
                      <a:endParaRPr lang="ru-RU" sz="1050" dirty="0" smtClean="0"/>
                    </a:p>
                    <a:p>
                      <a:endParaRPr lang="ru-RU" sz="105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Доходы от сдачи в аренду имущества, составляющего казну сельского</a:t>
                      </a:r>
                      <a:r>
                        <a:rPr lang="ru-RU" sz="1400" baseline="0" dirty="0" smtClean="0"/>
                        <a:t> поселения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52,8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52,8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52,8</a:t>
                      </a:r>
                      <a:endParaRPr lang="ru-RU" sz="140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Прочие поступления от использования имущества, находящегося в собственности сельского поселения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47,2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47,2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250,0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47,2</a:t>
                      </a:r>
                      <a:endParaRPr lang="ru-RU" sz="140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ИТОГО: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530,0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2915816" y="1916832"/>
          <a:ext cx="2975992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>
    <p:strips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5000"/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3" name="Рисунок 2" descr="Вырезка экрана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6250" y="455613"/>
            <a:ext cx="996950" cy="1173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5" name="Рисунок 11" descr="Вырезка экрана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43425" y="3424238"/>
            <a:ext cx="57150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619672" y="332657"/>
            <a:ext cx="7056784" cy="1296144"/>
          </a:xfrm>
        </p:spPr>
        <p:txBody>
          <a:bodyPr/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Структура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безвоздмездных</a:t>
            </a:r>
            <a:r>
              <a:rPr lang="ru-RU" sz="2400" b="1" i="1" dirty="0" smtClean="0">
                <a:solidFill>
                  <a:schemeClr val="tx1"/>
                </a:solidFill>
              </a:rPr>
              <a:t> </a:t>
            </a:r>
            <a:r>
              <a:rPr lang="ru-RU" sz="2400" b="1" i="1" dirty="0" err="1" smtClean="0">
                <a:solidFill>
                  <a:schemeClr val="tx1"/>
                </a:solidFill>
              </a:rPr>
              <a:t>постеплений</a:t>
            </a:r>
            <a:r>
              <a:rPr lang="ru-RU" sz="2400" b="1" i="1" dirty="0" smtClean="0">
                <a:solidFill>
                  <a:schemeClr val="tx1"/>
                </a:solidFill>
              </a:rPr>
              <a:t> в бюджет поселения </a:t>
            </a:r>
            <a:r>
              <a:rPr lang="ru-RU" sz="2400" b="1" i="1" dirty="0" err="1" smtClean="0">
                <a:solidFill>
                  <a:schemeClr val="tx1"/>
                </a:solidFill>
              </a:rPr>
              <a:t>Сорум</a:t>
            </a:r>
            <a:r>
              <a:rPr lang="ru-RU" sz="2400" b="1" i="1" dirty="0" smtClean="0">
                <a:solidFill>
                  <a:schemeClr val="tx1"/>
                </a:solidFill>
              </a:rPr>
              <a:t> на 2017 и плановый период 2018 и 2019 годов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graphicFrame>
        <p:nvGraphicFramePr>
          <p:cNvPr id="20" name="Содержимое 19"/>
          <p:cNvGraphicFramePr>
            <a:graphicFrameLocks noGrp="1"/>
          </p:cNvGraphicFramePr>
          <p:nvPr>
            <p:ph sz="half" idx="4294967295"/>
          </p:nvPr>
        </p:nvGraphicFramePr>
        <p:xfrm>
          <a:off x="0" y="1844675"/>
          <a:ext cx="3348038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1" name="Содержимое 20"/>
          <p:cNvGraphicFramePr>
            <a:graphicFrameLocks noGrp="1"/>
          </p:cNvGraphicFramePr>
          <p:nvPr>
            <p:ph sz="quarter" idx="4294967295"/>
          </p:nvPr>
        </p:nvGraphicFramePr>
        <p:xfrm>
          <a:off x="5794375" y="1773238"/>
          <a:ext cx="3349625" cy="26638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221088"/>
          <a:ext cx="9144000" cy="259880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5536"/>
                <a:gridCol w="2952328"/>
                <a:gridCol w="864096"/>
                <a:gridCol w="1080120"/>
                <a:gridCol w="864096"/>
                <a:gridCol w="1080120"/>
                <a:gridCol w="864096"/>
                <a:gridCol w="1043608"/>
              </a:tblGrid>
              <a:tr h="64807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Наименование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2017 (тыс.руб.)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50" dirty="0" smtClean="0"/>
                        <a:t>Удельный вес </a:t>
                      </a:r>
                      <a:r>
                        <a:rPr lang="ru-RU" sz="1050" baseline="0" dirty="0" smtClean="0"/>
                        <a:t> доходов за 2017, %</a:t>
                      </a:r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2018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dirty="0" smtClean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Удельный вес </a:t>
                      </a:r>
                      <a:r>
                        <a:rPr lang="ru-RU" sz="1050" baseline="0" dirty="0" smtClean="0"/>
                        <a:t> доходов за 2018, %</a:t>
                      </a:r>
                      <a:endParaRPr lang="ru-RU" sz="1050" dirty="0" smtClean="0"/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2019</a:t>
                      </a:r>
                      <a:r>
                        <a:rPr lang="ru-RU" sz="1050" baseline="0" dirty="0" smtClean="0"/>
                        <a:t> </a:t>
                      </a:r>
                      <a:r>
                        <a:rPr lang="ru-RU" sz="1050" dirty="0" smtClean="0"/>
                        <a:t>(тыс.руб.)</a:t>
                      </a:r>
                    </a:p>
                    <a:p>
                      <a:endParaRPr lang="ru-RU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dirty="0" smtClean="0"/>
                        <a:t>Удельный вес  д</a:t>
                      </a:r>
                      <a:r>
                        <a:rPr lang="ru-RU" sz="1050" baseline="0" dirty="0" smtClean="0"/>
                        <a:t>оходов за 2019, %</a:t>
                      </a:r>
                      <a:endParaRPr lang="ru-RU" sz="1050" dirty="0" smtClean="0"/>
                    </a:p>
                    <a:p>
                      <a:endParaRPr lang="ru-RU" sz="105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Дотации</a:t>
                      </a:r>
                      <a:r>
                        <a:rPr lang="ru-RU" sz="1400" baseline="0" dirty="0" smtClean="0"/>
                        <a:t> бюджетам бюджетной системы РФ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9024,5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67,5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9298,7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73,8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9237,4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67,0</a:t>
                      </a:r>
                      <a:endParaRPr lang="ru-RU" sz="140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Субвенции бюджетам субъектов РФ и муниципальных образований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433,8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433,8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433,8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3,2</a:t>
                      </a:r>
                      <a:endParaRPr lang="ru-RU" sz="140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Иные бюджетные трансферты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3921,6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29,3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2867,0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22,8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4114,2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29,8</a:t>
                      </a:r>
                      <a:endParaRPr lang="ru-RU" sz="1400" dirty="0"/>
                    </a:p>
                  </a:txBody>
                  <a:tcPr/>
                </a:tc>
              </a:tr>
              <a:tr h="41548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ИТОГО: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13379,9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12599,5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13785,4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/>
                        <a:t>100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0" name="Диаграмма 9"/>
          <p:cNvGraphicFramePr/>
          <p:nvPr/>
        </p:nvGraphicFramePr>
        <p:xfrm>
          <a:off x="3059832" y="1916832"/>
          <a:ext cx="2975992" cy="23200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3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849241" y="224644"/>
            <a:ext cx="6620272" cy="104411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 smtClean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2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043608" y="0"/>
            <a:ext cx="7704856" cy="1268760"/>
          </a:xfrm>
          <a:prstGeom prst="rect">
            <a:avLst/>
          </a:prstGeom>
          <a:noFill/>
          <a:ln>
            <a:miter lim="800000"/>
            <a:headEnd/>
            <a:tailEnd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pPr algn="ctr" eaLnBrk="0" hangingPunct="0">
              <a:defRPr/>
            </a:pPr>
            <a:endParaRPr lang="ru-RU" sz="2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eaLnBrk="0" hangingPunct="0">
              <a:defRPr/>
            </a:pP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Ведомственная структура 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расходной части бюджета сельского поселения </a:t>
            </a:r>
            <a:r>
              <a:rPr lang="ru-RU" sz="20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Сорум</a:t>
            </a:r>
            <a:r>
              <a:rPr lang="ru-RU" sz="2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2017 год и плановые 2018 и 2019 года </a:t>
            </a:r>
            <a:endParaRPr lang="ru-RU" altLang="ru-RU" sz="2000" i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9" name="Рисунок 7" descr="Вырезка экрана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395288" y="333375"/>
            <a:ext cx="690562" cy="71913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</p:pic>
      <p:graphicFrame>
        <p:nvGraphicFramePr>
          <p:cNvPr id="29773" name="Group 77"/>
          <p:cNvGraphicFramePr>
            <a:graphicFrameLocks noGrp="1"/>
          </p:cNvGraphicFramePr>
          <p:nvPr/>
        </p:nvGraphicFramePr>
        <p:xfrm>
          <a:off x="552450" y="1628775"/>
          <a:ext cx="8039100" cy="4791248"/>
        </p:xfrm>
        <a:graphic>
          <a:graphicData uri="http://schemas.openxmlformats.org/drawingml/2006/table">
            <a:tbl>
              <a:tblPr/>
              <a:tblGrid>
                <a:gridCol w="2994025"/>
                <a:gridCol w="1736725"/>
                <a:gridCol w="1730375"/>
                <a:gridCol w="1577975"/>
              </a:tblGrid>
              <a:tr h="6276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 а и м е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о в а </a:t>
                      </a:r>
                      <a:r>
                        <a:rPr kumimoji="0" lang="ru-RU" sz="2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</a:t>
                      </a:r>
                      <a:r>
                        <a:rPr kumimoji="0" lang="ru-RU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и е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2017 год, рублей                      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2018 год, рублей                      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2019 год, рублей                       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031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6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Общегосударственные расходы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10 532 200,00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11 101 800,00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11 828 700,00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26633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оборона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378 200.00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789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безопасность и правоохранительная деятельность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79 097,00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125 597,00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127 697,00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1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Национальная экономика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1 681 300,00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1 312 300,00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1 342 500,00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1961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Жилищно-коммунальное хозяйство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2 376 100,00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1 617 000,00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2 083 000,00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357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Культура, кинематография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2 879 400,00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2 745 800,00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2 745 800,00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1295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Социальная политика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68 300,00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1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Физическая культура и спорт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8 428 800,00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8 566 200,00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8 699 900,00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6112">
                <a:tc>
                  <a:txBody>
                    <a:bodyPr/>
                    <a:lstStyle/>
                    <a:p>
                      <a:pPr marL="0" marR="0" lvl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1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Межбюджетные трансферта общего характера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50 100,00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50 100,00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50 100,00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5965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9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ИТОГО: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26 473 497,00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25 965 297,00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ts val="300"/>
                        </a:spcAft>
                        <a:buClr>
                          <a:srgbClr val="C3260C"/>
                        </a:buClr>
                        <a:buSzPct val="130000"/>
                        <a:buFontTx/>
                        <a:buNone/>
                        <a:tabLst/>
                      </a:pPr>
                      <a:r>
                        <a:rPr kumimoji="0" 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27 324 197,00</a:t>
                      </a:r>
                    </a:p>
                  </a:txBody>
                  <a:tcPr marL="9525" marR="9525" marT="9526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35000"/>
            <a:lum/>
            <a:extLst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1907704" y="188640"/>
            <a:ext cx="6620272" cy="1260140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расходов бюджета поселения </a:t>
            </a:r>
            <a:r>
              <a:rPr lang="ru-RU" sz="2800" b="1" i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Сорум</a:t>
            </a:r>
            <a:r>
              <a:rPr lang="ru-RU" sz="2800" b="1" i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на 2017 год, в %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 smtClean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b="1" dirty="0">
              <a:solidFill>
                <a:schemeClr val="tx1">
                  <a:lumMod val="50000"/>
                  <a:lumOff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3" name="Рисунок 2" descr="Вырезка экрана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6250" y="455613"/>
            <a:ext cx="1000125" cy="117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20498" name="Object 18"/>
          <p:cNvGraphicFramePr>
            <a:graphicFrameLocks/>
          </p:cNvGraphicFramePr>
          <p:nvPr/>
        </p:nvGraphicFramePr>
        <p:xfrm>
          <a:off x="0" y="1628775"/>
          <a:ext cx="9271000" cy="4610100"/>
        </p:xfrm>
        <a:graphic>
          <a:graphicData uri="http://schemas.openxmlformats.org/presentationml/2006/ole">
            <p:oleObj spid="_x0000_s20498" name="Worksheet" r:id="rId5" imgW="9096467" imgH="4629091" progId="Excel.Sheet.8">
              <p:embed/>
            </p:oleObj>
          </a:graphicData>
        </a:graphic>
      </p:graphicFrame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1634</TotalTime>
  <Words>888</Words>
  <Application>Microsoft Office PowerPoint</Application>
  <PresentationFormat>Экран (4:3)</PresentationFormat>
  <Paragraphs>291</Paragraphs>
  <Slides>14</Slides>
  <Notes>2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Тема Office</vt:lpstr>
      <vt:lpstr>Worksheet</vt:lpstr>
      <vt:lpstr>Сельское поселение Сорум Белоярский район Ханты-Мансийский автономный округ-Югра</vt:lpstr>
      <vt:lpstr>Слайд 2</vt:lpstr>
      <vt:lpstr>Слайд 3</vt:lpstr>
      <vt:lpstr>Слайд 4</vt:lpstr>
      <vt:lpstr>Структура налоговых доходов бюджета поселения Сорум на 2017 и плановый период 2018 и 2019 годов</vt:lpstr>
      <vt:lpstr>Структура неналоговых доходов бюджета поселения Сорум на 2017 и плановый период 2018 и 2019 годов</vt:lpstr>
      <vt:lpstr>Структура безвоздмездных постеплений в бюджет поселения Сорум на 2017 и плановый период 2018 и 2019 годов</vt:lpstr>
      <vt:lpstr>Слайд 8</vt:lpstr>
      <vt:lpstr>Слайд 9</vt:lpstr>
      <vt:lpstr>Слайд 10</vt:lpstr>
      <vt:lpstr>Слайд 11</vt:lpstr>
      <vt:lpstr>Слайд 12</vt:lpstr>
      <vt:lpstr>Слайд 13</vt:lpstr>
      <vt:lpstr> Администрация сельского поселения Сорум  Адрес фактический:  ул.Центральная, 34.  п.Сорум, Белоярский р-н, ХМАО-ЮГРА E-mail: admsorum86@yandex.ru  Глава администрации Маковей Мария Михайловна, тел. (34670) 36-3-65 секретарь (34670) 36-7-65 специалисты (34670) 36-5-72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user</cp:lastModifiedBy>
  <cp:revision>220</cp:revision>
  <dcterms:created xsi:type="dcterms:W3CDTF">2013-10-15T13:32:53Z</dcterms:created>
  <dcterms:modified xsi:type="dcterms:W3CDTF">2017-01-06T11:58:04Z</dcterms:modified>
</cp:coreProperties>
</file>